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2" roundtripDataSignature="AMtx7mgDWBRm1BaxY/5m3sLa4MyRb3aE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8" y="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customschemas.google.com/relationships/presentationmetadata" Target="metadata"/></Relationships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Google Shape;175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3" name="Google Shape;183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1" name="Google Shape;19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" name="Google Shape;7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" name="Google Shape;7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" name="Google Shape;8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" name="Google Shape;13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" name="Google Shape;14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1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7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7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2" name="Google Shape;22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" name="Google Shape;25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2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25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25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4700"/>
              <a:t>Trusted AI Challenge - Stage 2</a:t>
            </a:r>
            <a:endParaRPr sz="4700"/>
          </a:p>
        </p:txBody>
      </p:sp>
      <p:sp>
        <p:nvSpPr>
          <p:cNvPr id="55" name="Google Shape;55;p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13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60000"/>
              <a:buNone/>
            </a:pPr>
            <a:r>
              <a:rPr lang="en-US"/>
              <a:t>Presented By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60000"/>
              <a:buNone/>
            </a:pPr>
            <a:r>
              <a:rPr lang="en-US"/>
              <a:t>Mohammed Hamza Chao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60000"/>
              <a:buNone/>
            </a:pPr>
            <a:r>
              <a:rPr lang="en-US"/>
              <a:t>Nishat Ara Nipa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60000"/>
              <a:buNone/>
            </a:pPr>
            <a:r>
              <a:rPr lang="en-US"/>
              <a:t>Dr. Sachin Shetty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60000"/>
              <a:buNone/>
            </a:pPr>
            <a:r>
              <a:rPr lang="en-US"/>
              <a:t>Old Dominion University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60000"/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9"/>
          <p:cNvSpPr txBox="1">
            <a:spLocks noGrp="1"/>
          </p:cNvSpPr>
          <p:nvPr>
            <p:ph type="title"/>
          </p:nvPr>
        </p:nvSpPr>
        <p:spPr>
          <a:xfrm>
            <a:off x="129667" y="38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400" b="1" u="sng"/>
              <a:t>Optimized Path Finding</a:t>
            </a:r>
            <a:endParaRPr sz="2400" b="1" u="sng"/>
          </a:p>
        </p:txBody>
      </p:sp>
      <p:sp>
        <p:nvSpPr>
          <p:cNvPr id="154" name="Google Shape;154;p9"/>
          <p:cNvSpPr txBox="1">
            <a:spLocks noGrp="1"/>
          </p:cNvSpPr>
          <p:nvPr>
            <p:ph type="body" idx="1"/>
          </p:nvPr>
        </p:nvSpPr>
        <p:spPr>
          <a:xfrm>
            <a:off x="210100" y="513241"/>
            <a:ext cx="8520600" cy="4448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lang="en-US" b="1" u="sng"/>
              <a:t>Dijkstra’s Algorithm</a:t>
            </a:r>
            <a:r>
              <a:rPr lang="en-US"/>
              <a:t>: A widely used method for finding the </a:t>
            </a:r>
            <a:r>
              <a:rPr lang="en-US" b="1"/>
              <a:t>shortest path</a:t>
            </a:r>
            <a:r>
              <a:rPr lang="en-US"/>
              <a:t> from a starting node to a target node in a weighted graph.</a:t>
            </a:r>
            <a:endParaRPr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Font typeface="Arial"/>
              <a:buChar char="•"/>
            </a:pPr>
            <a:r>
              <a:rPr lang="en-US" b="1" u="sng"/>
              <a:t>Purpose: </a:t>
            </a:r>
            <a:r>
              <a:rPr lang="en-US"/>
              <a:t>Implements Dijkstra’s algorithm to find the optimal path between a start hexagon and a goal hexagon.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Font typeface="Arial"/>
              <a:buChar char="•"/>
            </a:pPr>
            <a:r>
              <a:rPr lang="en-US" b="1" u="sng"/>
              <a:t>Mechanism</a:t>
            </a:r>
            <a:r>
              <a:rPr lang="en-US"/>
              <a:t>:</a:t>
            </a:r>
            <a:endParaRPr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lang="en-US"/>
              <a:t>	- Assigns weights to terrains based on detection performance, derived from summer findings:</a:t>
            </a:r>
            <a:endParaRPr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lang="en-US"/>
              <a:t>		Grassy (1) – Best detection performance.</a:t>
            </a:r>
            <a:endParaRPr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lang="en-US"/>
              <a:t>		Sandy (2).</a:t>
            </a:r>
            <a:endParaRPr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lang="en-US"/>
              <a:t>		Wooded (10).</a:t>
            </a:r>
            <a:endParaRPr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lang="en-US"/>
              <a:t>		Swampy (15).</a:t>
            </a:r>
            <a:endParaRPr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lang="en-US"/>
              <a:t>		Rocky (25) – Worst detection performance.</a:t>
            </a:r>
            <a:endParaRPr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lang="en-US"/>
              <a:t>	- Prioritizes paths with the following objectives:</a:t>
            </a:r>
            <a:endParaRPr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lang="en-US"/>
              <a:t>		Maximizes confidence score.</a:t>
            </a:r>
            <a:endParaRPr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lang="en-US"/>
              <a:t>		Minimizes mine encounters.</a:t>
            </a:r>
            <a:endParaRPr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lang="en-US"/>
              <a:t>		Balances traversal costs effectively.</a:t>
            </a:r>
            <a:endParaRPr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lang="en-US"/>
              <a:t>	- Reconstructs the optimal path, marking it green and highlighting detected mines in blue.</a:t>
            </a:r>
            <a:endParaRPr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Font typeface="Arial"/>
              <a:buChar char="•"/>
            </a:pPr>
            <a:r>
              <a:rPr lang="en-US" b="1" u="sng"/>
              <a:t>Use Case: </a:t>
            </a:r>
            <a:r>
              <a:rPr lang="en-US"/>
              <a:t>Utilized to determine the safest and most efficient path for the UGV, avoiding mines and minimizing traversal costs while achieving high confidence.</a:t>
            </a:r>
            <a:endParaRPr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b="1" u="sng"/>
              <a:t>UGV Execution:</a:t>
            </a:r>
            <a:endParaRPr b="1" u="sng"/>
          </a:p>
        </p:txBody>
      </p:sp>
      <p:sp>
        <p:nvSpPr>
          <p:cNvPr id="160" name="Google Shape;160;p10"/>
          <p:cNvSpPr txBox="1">
            <a:spLocks noGrp="1"/>
          </p:cNvSpPr>
          <p:nvPr>
            <p:ph type="body" idx="1"/>
          </p:nvPr>
        </p:nvSpPr>
        <p:spPr>
          <a:xfrm>
            <a:off x="182033" y="1152475"/>
            <a:ext cx="8650267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b="1" u="sng"/>
              <a:t>Purpose: </a:t>
            </a:r>
            <a:r>
              <a:rPr lang="en-US"/>
              <a:t>Simulates UGV traversal along a specified path.</a:t>
            </a:r>
            <a:endParaRPr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b="1" u="sng"/>
              <a:t>Mechanism:</a:t>
            </a:r>
            <a:endParaRPr/>
          </a:p>
          <a:p>
            <a: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n-US"/>
              <a:t>The UGV traverses the hexagons in the given path.</a:t>
            </a:r>
            <a:endParaRPr/>
          </a:p>
          <a:p>
            <a: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n-US"/>
              <a:t>For each hexagon:</a:t>
            </a:r>
            <a:endParaRPr/>
          </a:p>
          <a:p>
            <a:pPr marL="274320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o"/>
            </a:pPr>
            <a:r>
              <a:rPr lang="en-US"/>
              <a:t>Increments mission cost by UGV traversal time.</a:t>
            </a:r>
            <a:endParaRPr/>
          </a:p>
          <a:p>
            <a:pPr marL="274320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o"/>
            </a:pPr>
            <a:r>
              <a:rPr lang="en-US"/>
              <a:t>Increments landmine clearance time if a mine is  present.</a:t>
            </a:r>
            <a:endParaRPr/>
          </a:p>
          <a:p>
            <a:pPr marL="2425700" lvl="5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b="1" u="sng"/>
              <a:t>Use Case: </a:t>
            </a:r>
            <a:r>
              <a:rPr lang="en-US"/>
              <a:t>Completes the mission by safely navigating the UGV through the optimal path determined by Dijkstra’s algorithm.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1"/>
          <p:cNvSpPr txBox="1">
            <a:spLocks noGrp="1"/>
          </p:cNvSpPr>
          <p:nvPr>
            <p:ph type="title"/>
          </p:nvPr>
        </p:nvSpPr>
        <p:spPr>
          <a:xfrm>
            <a:off x="79529" y="30687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sz="2000" b="1" u="sng" dirty="0"/>
              <a:t>Simulation Infrastructure </a:t>
            </a:r>
            <a:endParaRPr sz="2000" b="1" u="sng" dirty="0"/>
          </a:p>
        </p:txBody>
      </p:sp>
      <p:pic>
        <p:nvPicPr>
          <p:cNvPr id="166" name="Google Shape;16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519" y="417650"/>
            <a:ext cx="7478920" cy="4619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/>
              <a:t>Managing Risks in the System</a:t>
            </a:r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b="1"/>
              <a:t>Optimized Mission Planning: </a:t>
            </a:r>
            <a:r>
              <a:rPr lang="en-US"/>
              <a:t>Combines UAV and UGV functionalities to ensure safe and efficient traversal.</a:t>
            </a:r>
            <a:endParaRPr/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b="1"/>
              <a:t>Confidence-Driven Decisions: </a:t>
            </a:r>
            <a:r>
              <a:rPr lang="en-US"/>
              <a:t>Incorporates confidence scores to enhance decision-making during pathfinding.</a:t>
            </a:r>
            <a:endParaRPr/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b="1"/>
              <a:t>Terrain-Specific Adaptation: </a:t>
            </a:r>
            <a:r>
              <a:rPr lang="en-US"/>
              <a:t>Leverages terrain weights for tailored operations.</a:t>
            </a:r>
            <a:endParaRPr/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Font typeface="Arial"/>
              <a:buChar char="•"/>
            </a:pPr>
            <a:r>
              <a:rPr lang="en-US" b="1"/>
              <a:t>Visualization: </a:t>
            </a:r>
            <a:r>
              <a:rPr lang="en-US"/>
              <a:t>Provides clear and informative maps with color-coded annotations for path, mines, and cleared areas.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"/>
          <p:cNvSpPr txBox="1">
            <a:spLocks noGrp="1"/>
          </p:cNvSpPr>
          <p:nvPr>
            <p:ph type="title"/>
          </p:nvPr>
        </p:nvSpPr>
        <p:spPr>
          <a:xfrm>
            <a:off x="105833" y="71966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b="1" u="sng"/>
              <a:t>Scenario Testing and Validation:</a:t>
            </a:r>
            <a:endParaRPr b="1" u="sng"/>
          </a:p>
        </p:txBody>
      </p:sp>
      <p:pic>
        <p:nvPicPr>
          <p:cNvPr id="178" name="Google Shape;178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2167" y="725364"/>
            <a:ext cx="3975446" cy="2089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72000" y="674582"/>
            <a:ext cx="4091517" cy="2140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89625" y="2952652"/>
            <a:ext cx="4135044" cy="2190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b="1" u="sng"/>
              <a:t>Preparing for the Next Stage:</a:t>
            </a:r>
            <a:endParaRPr b="1" u="sng"/>
          </a:p>
        </p:txBody>
      </p:sp>
      <p:sp>
        <p:nvSpPr>
          <p:cNvPr id="186" name="Google Shape;186;p15"/>
          <p:cNvSpPr txBox="1">
            <a:spLocks noGrp="1"/>
          </p:cNvSpPr>
          <p:nvPr>
            <p:ph type="body" idx="1"/>
          </p:nvPr>
        </p:nvSpPr>
        <p:spPr>
          <a:xfrm>
            <a:off x="341334" y="1017725"/>
            <a:ext cx="8520600" cy="1290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u="sng"/>
              <a:t>Scenario Extension and Testing: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en-US"/>
              <a:t>Developing a scenario generation tool to create diverse and unseen operational environments.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en-US"/>
              <a:t>Expanding testing capabilities to assess the system's robustness and adaptability under varying conditions and constraints.</a:t>
            </a:r>
            <a:endParaRPr/>
          </a:p>
        </p:txBody>
      </p:sp>
      <p:sp>
        <p:nvSpPr>
          <p:cNvPr id="187" name="Google Shape;187;p15"/>
          <p:cNvSpPr txBox="1"/>
          <p:nvPr/>
        </p:nvSpPr>
        <p:spPr>
          <a:xfrm>
            <a:off x="341334" y="2333576"/>
            <a:ext cx="8520600" cy="1290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</a:pPr>
            <a:r>
              <a:rPr lang="en-US" sz="1800" b="0" i="0" u="sng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Quantitative Performance Metrics:</a:t>
            </a:r>
            <a:endParaRPr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oto Sans Symbols"/>
              <a:buChar char="⮚"/>
            </a:pPr>
            <a:r>
              <a:rPr lang="en-US"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We will focus on optimizing the system to improve detection accuracy and enhance cost efficiency, ensuring measurable improvements in performance for quantitative scoring.</a:t>
            </a:r>
            <a:endParaRPr/>
          </a:p>
          <a:p>
            <a: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15"/>
          <p:cNvSpPr txBox="1"/>
          <p:nvPr/>
        </p:nvSpPr>
        <p:spPr>
          <a:xfrm>
            <a:off x="341334" y="3345945"/>
            <a:ext cx="8520600" cy="1458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</a:pPr>
            <a:r>
              <a:rPr lang="en-US" sz="1800" b="0" i="0" u="sng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Innovative Risk Analysis</a:t>
            </a:r>
            <a:endParaRPr/>
          </a:p>
          <a:p>
            <a:pPr marL="1143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	Designing and incorporating a simulation-based risk analysis module to:</a:t>
            </a:r>
            <a:endParaRPr/>
          </a:p>
          <a:p>
            <a: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oto Sans Symbols"/>
              <a:buChar char="⮚"/>
            </a:pPr>
            <a:r>
              <a:rPr lang="en-US"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Predict potential mission impacts of mine encounters.</a:t>
            </a:r>
            <a:endParaRPr/>
          </a:p>
          <a:p>
            <a: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oto Sans Symbols"/>
              <a:buChar char="⮚"/>
            </a:pPr>
            <a:r>
              <a:rPr lang="en-US"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Proactively evaluate risks and develop mitigation strategies.</a:t>
            </a:r>
            <a:endParaRPr/>
          </a:p>
          <a:p>
            <a: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oto Sans Symbols"/>
              <a:buChar char="⮚"/>
            </a:pPr>
            <a:r>
              <a:rPr lang="en-US"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Strengthen mission reliability and safety while addressing lethality challenges.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/>
              <a:t>Final Thoughts </a:t>
            </a:r>
            <a:endParaRPr/>
          </a:p>
        </p:txBody>
      </p:sp>
      <p:sp>
        <p:nvSpPr>
          <p:cNvPr id="194" name="Google Shape;19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In this work we tried to bridge AI implementation with mission reliability and the  framework lays the groundwork for a great example for trusted AI systems in dynamic operations.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-US" sz="2700"/>
              <a:t>Thank you</a:t>
            </a:r>
            <a:endParaRPr sz="2700"/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n-US" sz="2700"/>
              <a:t>Any Questions ?</a:t>
            </a:r>
            <a:endParaRPr sz="2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"/>
          <p:cNvSpPr txBox="1">
            <a:spLocks noGrp="1"/>
          </p:cNvSpPr>
          <p:nvPr>
            <p:ph type="title"/>
          </p:nvPr>
        </p:nvSpPr>
        <p:spPr>
          <a:xfrm>
            <a:off x="211688" y="7039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u="sng"/>
              <a:t>Overview of Stage-2 </a:t>
            </a:r>
            <a:endParaRPr u="sng"/>
          </a:p>
        </p:txBody>
      </p:sp>
      <p:pic>
        <p:nvPicPr>
          <p:cNvPr id="61" name="Google Shape;61;p2"/>
          <p:cNvPicPr preferRelativeResize="0"/>
          <p:nvPr/>
        </p:nvPicPr>
        <p:blipFill rotWithShape="1">
          <a:blip r:embed="rId3">
            <a:alphaModFix/>
          </a:blip>
          <a:srcRect t="-9721" r="-12968"/>
          <a:stretch/>
        </p:blipFill>
        <p:spPr>
          <a:xfrm>
            <a:off x="394553" y="939888"/>
            <a:ext cx="2823706" cy="2556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76650" y="1346598"/>
            <a:ext cx="2159731" cy="1965954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2"/>
          <p:cNvSpPr txBox="1"/>
          <p:nvPr/>
        </p:nvSpPr>
        <p:spPr>
          <a:xfrm>
            <a:off x="707231" y="3609350"/>
            <a:ext cx="2100263" cy="83763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Enhance the reliability of decision-making</a:t>
            </a:r>
            <a:endParaRPr sz="14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2"/>
          <p:cNvSpPr txBox="1"/>
          <p:nvPr/>
        </p:nvSpPr>
        <p:spPr>
          <a:xfrm>
            <a:off x="3243263" y="3609350"/>
            <a:ext cx="2159730" cy="83763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Leverage terrain-specific insights for better mission performance</a:t>
            </a:r>
            <a:endParaRPr sz="14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2"/>
          <p:cNvSpPr txBox="1"/>
          <p:nvPr/>
        </p:nvSpPr>
        <p:spPr>
          <a:xfrm>
            <a:off x="6154341" y="3579019"/>
            <a:ext cx="2100263" cy="86796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Balance operational safety with computational efficiency.</a:t>
            </a:r>
            <a:endParaRPr sz="13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" name="Google Shape;66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22825" y="1346598"/>
            <a:ext cx="1999631" cy="1965953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"/>
          <p:cNvSpPr txBox="1"/>
          <p:nvPr/>
        </p:nvSpPr>
        <p:spPr>
          <a:xfrm>
            <a:off x="394553" y="800100"/>
            <a:ext cx="260939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1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</a:t>
            </a:r>
            <a:r>
              <a:rPr lang="en-US" sz="14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1" i="1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Objectives</a:t>
            </a:r>
            <a:r>
              <a:rPr lang="en-US" sz="14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"/>
          <p:cNvSpPr txBox="1">
            <a:spLocks noGrp="1"/>
          </p:cNvSpPr>
          <p:nvPr>
            <p:ph type="title"/>
          </p:nvPr>
        </p:nvSpPr>
        <p:spPr>
          <a:xfrm>
            <a:off x="266213" y="120312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400" u="sng"/>
              <a:t>Why Trust Matters in AI-Enabled Systems</a:t>
            </a:r>
            <a:endParaRPr/>
          </a:p>
        </p:txBody>
      </p:sp>
      <p:sp>
        <p:nvSpPr>
          <p:cNvPr id="73" name="Google Shape;73;p3"/>
          <p:cNvSpPr txBox="1"/>
          <p:nvPr/>
        </p:nvSpPr>
        <p:spPr>
          <a:xfrm>
            <a:off x="403621" y="4807744"/>
            <a:ext cx="5836444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1" u="none" strike="noStrike" cap="none">
                <a:solidFill>
                  <a:srgbClr val="B1CDFB"/>
                </a:solidFill>
                <a:latin typeface="Arial"/>
                <a:ea typeface="Arial"/>
                <a:cs typeface="Arial"/>
                <a:sym typeface="Arial"/>
              </a:rPr>
              <a:t>Ref: https://www.prodapt.com/realizing-the-trustworthiness-of-ai-systems/</a:t>
            </a:r>
            <a:endParaRPr/>
          </a:p>
        </p:txBody>
      </p:sp>
      <p:pic>
        <p:nvPicPr>
          <p:cNvPr id="74" name="Google Shape;74;p3" descr="A diagram of a black box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572" y="839524"/>
            <a:ext cx="8795744" cy="39182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Simulation Environment Overview</a:t>
            </a:r>
            <a:endParaRPr/>
          </a:p>
        </p:txBody>
      </p:sp>
      <p:sp>
        <p:nvSpPr>
          <p:cNvPr id="80" name="Google Shape;80;p4"/>
          <p:cNvSpPr txBox="1">
            <a:spLocks noGrp="1"/>
          </p:cNvSpPr>
          <p:nvPr>
            <p:ph type="body" idx="4294967295"/>
          </p:nvPr>
        </p:nvSpPr>
        <p:spPr>
          <a:xfrm>
            <a:off x="311700" y="1208225"/>
            <a:ext cx="4069800" cy="3264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700" b="0" i="0" u="sng" strike="noStrike" cap="none">
                <a:solidFill>
                  <a:schemeClr val="dk1"/>
                </a:solidFill>
              </a:rPr>
              <a:t>Expected Outcomes: </a:t>
            </a:r>
            <a:endParaRPr/>
          </a:p>
          <a:p>
            <a:pPr marL="285750" lvl="0" indent="-28575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❑"/>
            </a:pPr>
            <a:r>
              <a:rPr lang="en-US" sz="1700" b="0" i="0" u="none" strike="noStrike" cap="none">
                <a:solidFill>
                  <a:schemeClr val="dk1"/>
                </a:solidFill>
              </a:rPr>
              <a:t>Simulate a seamless UAV-UGV coordination system across a hexagonal mission map.</a:t>
            </a:r>
            <a:endParaRPr/>
          </a:p>
          <a:p>
            <a:pPr marL="285750" lvl="0" indent="-28575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❑"/>
            </a:pPr>
            <a:r>
              <a:rPr lang="en-US" sz="1700" b="0" i="0" u="none" strike="noStrike" cap="none">
                <a:solidFill>
                  <a:schemeClr val="dk1"/>
                </a:solidFill>
              </a:rPr>
              <a:t>Enhances operational readiness by optimizing safety, cost, and confidence in decisions.</a:t>
            </a:r>
            <a:endParaRPr/>
          </a:p>
          <a:p>
            <a:pPr marL="285750" lvl="0" indent="-285750" algn="l" rtl="0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800"/>
              <a:buFont typeface="Noto Sans Symbols"/>
              <a:buChar char="❑"/>
            </a:pPr>
            <a:r>
              <a:rPr lang="en-US" sz="1700" b="0" i="0" u="none" strike="noStrike" cap="none">
                <a:solidFill>
                  <a:schemeClr val="dk1"/>
                </a:solidFill>
              </a:rPr>
              <a:t>Integrate AI-driven insights with human estimation for terrain-specific challenges.</a:t>
            </a:r>
            <a:endParaRPr/>
          </a:p>
        </p:txBody>
      </p:sp>
      <p:pic>
        <p:nvPicPr>
          <p:cNvPr id="81" name="Google Shape;81;p4" descr="Human-AI teaming: first guidelines are set in aviation | Deep Blue"/>
          <p:cNvPicPr preferRelativeResize="0"/>
          <p:nvPr/>
        </p:nvPicPr>
        <p:blipFill rotWithShape="1">
          <a:blip r:embed="rId3">
            <a:alphaModFix/>
          </a:blip>
          <a:srcRect l="7670" r="29993"/>
          <a:stretch/>
        </p:blipFill>
        <p:spPr>
          <a:xfrm>
            <a:off x="4762500" y="1208225"/>
            <a:ext cx="4069800" cy="3264408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82" name="Google Shape;82;p4"/>
          <p:cNvSpPr txBox="1"/>
          <p:nvPr/>
        </p:nvSpPr>
        <p:spPr>
          <a:xfrm>
            <a:off x="235744" y="4472633"/>
            <a:ext cx="452675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Balance:</a:t>
            </a: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Safety, Cost Efficiency, Confidence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2600" u="sng"/>
              <a:t>We Introduce the </a:t>
            </a:r>
            <a:r>
              <a:rPr lang="en-US" sz="2600" i="1" u="sng"/>
              <a:t>“Decision Class Framework”</a:t>
            </a:r>
            <a:endParaRPr/>
          </a:p>
        </p:txBody>
      </p:sp>
      <p:sp>
        <p:nvSpPr>
          <p:cNvPr id="88" name="Google Shape;88;p5"/>
          <p:cNvSpPr txBox="1"/>
          <p:nvPr/>
        </p:nvSpPr>
        <p:spPr>
          <a:xfrm>
            <a:off x="1130550" y="3036850"/>
            <a:ext cx="8043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" name="Google Shape;89;p5"/>
          <p:cNvGrpSpPr/>
          <p:nvPr/>
        </p:nvGrpSpPr>
        <p:grpSpPr>
          <a:xfrm>
            <a:off x="311700" y="1208623"/>
            <a:ext cx="8520600" cy="3263611"/>
            <a:chOff x="0" y="398"/>
            <a:chExt cx="8520600" cy="3263611"/>
          </a:xfrm>
        </p:grpSpPr>
        <p:cxnSp>
          <p:nvCxnSpPr>
            <p:cNvPr id="90" name="Google Shape;90;p5"/>
            <p:cNvCxnSpPr/>
            <p:nvPr/>
          </p:nvCxnSpPr>
          <p:spPr>
            <a:xfrm>
              <a:off x="0" y="398"/>
              <a:ext cx="8520600" cy="0"/>
            </a:xfrm>
            <a:prstGeom prst="straightConnector1">
              <a:avLst/>
            </a:prstGeom>
            <a:gradFill>
              <a:gsLst>
                <a:gs pos="0">
                  <a:srgbClr val="7291A1"/>
                </a:gs>
                <a:gs pos="100000">
                  <a:srgbClr val="BAD6E4"/>
                </a:gs>
              </a:gsLst>
              <a:lin ang="162000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</p:cxnSp>
        <p:sp>
          <p:nvSpPr>
            <p:cNvPr id="91" name="Google Shape;91;p5"/>
            <p:cNvSpPr/>
            <p:nvPr/>
          </p:nvSpPr>
          <p:spPr>
            <a:xfrm>
              <a:off x="0" y="398"/>
              <a:ext cx="8520600" cy="6527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5"/>
            <p:cNvSpPr txBox="1"/>
            <p:nvPr/>
          </p:nvSpPr>
          <p:spPr>
            <a:xfrm>
              <a:off x="0" y="398"/>
              <a:ext cx="8520600" cy="6527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1" i="0" u="sng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 Core Capabilities</a:t>
              </a:r>
              <a:endParaRPr/>
            </a:p>
          </p:txBody>
        </p:sp>
        <p:cxnSp>
          <p:nvCxnSpPr>
            <p:cNvPr id="93" name="Google Shape;93;p5"/>
            <p:cNvCxnSpPr/>
            <p:nvPr/>
          </p:nvCxnSpPr>
          <p:spPr>
            <a:xfrm>
              <a:off x="0" y="653120"/>
              <a:ext cx="8520600" cy="0"/>
            </a:xfrm>
            <a:prstGeom prst="straightConnector1">
              <a:avLst/>
            </a:prstGeom>
            <a:gradFill>
              <a:gsLst>
                <a:gs pos="0">
                  <a:srgbClr val="7291A1"/>
                </a:gs>
                <a:gs pos="100000">
                  <a:srgbClr val="BAD6E4"/>
                </a:gs>
              </a:gsLst>
              <a:lin ang="162000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</p:cxnSp>
        <p:sp>
          <p:nvSpPr>
            <p:cNvPr id="94" name="Google Shape;94;p5"/>
            <p:cNvSpPr/>
            <p:nvPr/>
          </p:nvSpPr>
          <p:spPr>
            <a:xfrm>
              <a:off x="0" y="653120"/>
              <a:ext cx="8520600" cy="6527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5"/>
            <p:cNvSpPr txBox="1"/>
            <p:nvPr/>
          </p:nvSpPr>
          <p:spPr>
            <a:xfrm>
              <a:off x="0" y="653120"/>
              <a:ext cx="8520600" cy="6527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1" i="0" u="sng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UAV Scanning:</a:t>
              </a:r>
              <a:r>
                <a:rPr lang="en-US" sz="20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Prepares terrain data for operations.</a:t>
              </a:r>
              <a:endParaRPr/>
            </a:p>
          </p:txBody>
        </p:sp>
        <p:cxnSp>
          <p:nvCxnSpPr>
            <p:cNvPr id="96" name="Google Shape;96;p5"/>
            <p:cNvCxnSpPr/>
            <p:nvPr/>
          </p:nvCxnSpPr>
          <p:spPr>
            <a:xfrm>
              <a:off x="0" y="1305842"/>
              <a:ext cx="8520600" cy="0"/>
            </a:xfrm>
            <a:prstGeom prst="straightConnector1">
              <a:avLst/>
            </a:prstGeom>
            <a:gradFill>
              <a:gsLst>
                <a:gs pos="0">
                  <a:srgbClr val="7291A1"/>
                </a:gs>
                <a:gs pos="100000">
                  <a:srgbClr val="BAD6E4"/>
                </a:gs>
              </a:gsLst>
              <a:lin ang="162000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</p:cxnSp>
        <p:sp>
          <p:nvSpPr>
            <p:cNvPr id="97" name="Google Shape;97;p5"/>
            <p:cNvSpPr/>
            <p:nvPr/>
          </p:nvSpPr>
          <p:spPr>
            <a:xfrm>
              <a:off x="0" y="1305842"/>
              <a:ext cx="8520600" cy="6527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5"/>
            <p:cNvSpPr txBox="1"/>
            <p:nvPr/>
          </p:nvSpPr>
          <p:spPr>
            <a:xfrm>
              <a:off x="0" y="1305842"/>
              <a:ext cx="8520600" cy="6527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1" i="0" u="sng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Mine Detection</a:t>
              </a:r>
              <a:r>
                <a:rPr lang="en-US" sz="20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:</a:t>
              </a:r>
              <a:r>
                <a:rPr lang="en-US" sz="20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Balances AI efficiency with human judgment.</a:t>
              </a:r>
              <a:endParaRPr/>
            </a:p>
          </p:txBody>
        </p:sp>
        <p:cxnSp>
          <p:nvCxnSpPr>
            <p:cNvPr id="99" name="Google Shape;99;p5"/>
            <p:cNvCxnSpPr/>
            <p:nvPr/>
          </p:nvCxnSpPr>
          <p:spPr>
            <a:xfrm>
              <a:off x="0" y="1958565"/>
              <a:ext cx="8520600" cy="0"/>
            </a:xfrm>
            <a:prstGeom prst="straightConnector1">
              <a:avLst/>
            </a:prstGeom>
            <a:gradFill>
              <a:gsLst>
                <a:gs pos="0">
                  <a:srgbClr val="7291A1"/>
                </a:gs>
                <a:gs pos="100000">
                  <a:srgbClr val="BAD6E4"/>
                </a:gs>
              </a:gsLst>
              <a:lin ang="162000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</p:cxnSp>
        <p:sp>
          <p:nvSpPr>
            <p:cNvPr id="100" name="Google Shape;100;p5"/>
            <p:cNvSpPr/>
            <p:nvPr/>
          </p:nvSpPr>
          <p:spPr>
            <a:xfrm>
              <a:off x="0" y="1958565"/>
              <a:ext cx="8520600" cy="6527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5"/>
            <p:cNvSpPr txBox="1"/>
            <p:nvPr/>
          </p:nvSpPr>
          <p:spPr>
            <a:xfrm>
              <a:off x="0" y="1958565"/>
              <a:ext cx="8520600" cy="6527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1" i="0" u="sng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Path Optimization:</a:t>
              </a:r>
              <a:r>
                <a:rPr lang="en-US" sz="20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Uses Dijkstra’s algorithm for safe, efficient traversal.</a:t>
              </a:r>
              <a:endParaRPr/>
            </a:p>
          </p:txBody>
        </p:sp>
        <p:cxnSp>
          <p:nvCxnSpPr>
            <p:cNvPr id="102" name="Google Shape;102;p5"/>
            <p:cNvCxnSpPr/>
            <p:nvPr/>
          </p:nvCxnSpPr>
          <p:spPr>
            <a:xfrm>
              <a:off x="0" y="2611287"/>
              <a:ext cx="8520600" cy="0"/>
            </a:xfrm>
            <a:prstGeom prst="straightConnector1">
              <a:avLst/>
            </a:prstGeom>
            <a:gradFill>
              <a:gsLst>
                <a:gs pos="0">
                  <a:srgbClr val="7291A1"/>
                </a:gs>
                <a:gs pos="100000">
                  <a:srgbClr val="BAD6E4"/>
                </a:gs>
              </a:gsLst>
              <a:lin ang="16200000" scaled="0"/>
            </a:gra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</p:cxnSp>
        <p:sp>
          <p:nvSpPr>
            <p:cNvPr id="103" name="Google Shape;103;p5"/>
            <p:cNvSpPr/>
            <p:nvPr/>
          </p:nvSpPr>
          <p:spPr>
            <a:xfrm>
              <a:off x="0" y="2611287"/>
              <a:ext cx="8520600" cy="6527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5"/>
            <p:cNvSpPr txBox="1"/>
            <p:nvPr/>
          </p:nvSpPr>
          <p:spPr>
            <a:xfrm>
              <a:off x="0" y="2611287"/>
              <a:ext cx="8520600" cy="6527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1" i="0" u="sng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UGV Execution</a:t>
              </a:r>
              <a:r>
                <a:rPr lang="en-US" sz="2000" b="0" i="0" u="sng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:</a:t>
              </a:r>
              <a:r>
                <a:rPr lang="en-US" sz="20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Ensures safe navigation and mine clearance.</a:t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6"/>
          <p:cNvSpPr txBox="1">
            <a:spLocks noGrp="1"/>
          </p:cNvSpPr>
          <p:nvPr>
            <p:ph type="title"/>
          </p:nvPr>
        </p:nvSpPr>
        <p:spPr>
          <a:xfrm>
            <a:off x="311700" y="281309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b="1" u="sng"/>
              <a:t>UAV Operations - Scanning the Terrain:</a:t>
            </a:r>
            <a:endParaRPr/>
          </a:p>
        </p:txBody>
      </p:sp>
      <p:grpSp>
        <p:nvGrpSpPr>
          <p:cNvPr id="110" name="Google Shape;110;p6"/>
          <p:cNvGrpSpPr/>
          <p:nvPr/>
        </p:nvGrpSpPr>
        <p:grpSpPr>
          <a:xfrm>
            <a:off x="146076" y="1182491"/>
            <a:ext cx="1828800" cy="3303450"/>
            <a:chOff x="2072640" y="380274"/>
            <a:chExt cx="1828800" cy="3303450"/>
          </a:xfrm>
        </p:grpSpPr>
        <p:sp>
          <p:nvSpPr>
            <p:cNvPr id="111" name="Google Shape;111;p6"/>
            <p:cNvSpPr/>
            <p:nvPr/>
          </p:nvSpPr>
          <p:spPr>
            <a:xfrm>
              <a:off x="2072640" y="380274"/>
              <a:ext cx="1522511" cy="47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6"/>
            <p:cNvSpPr txBox="1"/>
            <p:nvPr/>
          </p:nvSpPr>
          <p:spPr>
            <a:xfrm>
              <a:off x="2072640" y="380274"/>
              <a:ext cx="1522511" cy="47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0675" tIns="60950" rIns="170675" bIns="60950" anchor="ctr" anchorCtr="0">
              <a:noAutofit/>
            </a:bodyPr>
            <a:lstStyle/>
            <a:p>
              <a:pPr marL="0" marR="0" lvl="0" indent="0" algn="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US" sz="2400" b="0" i="0" u="none" strike="noStrike" cap="none">
                  <a:solidFill>
                    <a:srgbClr val="0C5ADB"/>
                  </a:solidFill>
                  <a:latin typeface="Arial"/>
                  <a:ea typeface="Arial"/>
                  <a:cs typeface="Arial"/>
                  <a:sym typeface="Arial"/>
                </a:rPr>
                <a:t>Purpose</a:t>
              </a:r>
              <a:endParaRPr/>
            </a:p>
          </p:txBody>
        </p:sp>
        <p:sp>
          <p:nvSpPr>
            <p:cNvPr id="113" name="Google Shape;113;p6"/>
            <p:cNvSpPr/>
            <p:nvPr/>
          </p:nvSpPr>
          <p:spPr>
            <a:xfrm>
              <a:off x="3595151" y="380274"/>
              <a:ext cx="304502" cy="475200"/>
            </a:xfrm>
            <a:prstGeom prst="leftBrace">
              <a:avLst>
                <a:gd name="adj1" fmla="val 35000"/>
                <a:gd name="adj2" fmla="val 50000"/>
              </a:avLst>
            </a:prstGeom>
            <a:noFill/>
            <a:ln w="25400" cap="flat" cmpd="sng">
              <a:solidFill>
                <a:srgbClr val="3169C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2072640" y="941875"/>
              <a:ext cx="1522511" cy="13364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6"/>
            <p:cNvSpPr txBox="1"/>
            <p:nvPr/>
          </p:nvSpPr>
          <p:spPr>
            <a:xfrm>
              <a:off x="2072640" y="941875"/>
              <a:ext cx="1522511" cy="13364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0675" tIns="60950" rIns="170675" bIns="609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0C5ADB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84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US" sz="2400" b="0" i="0" u="none" strike="noStrike" cap="none">
                  <a:solidFill>
                    <a:srgbClr val="0C5ADB"/>
                  </a:solidFill>
                  <a:latin typeface="Arial"/>
                  <a:ea typeface="Arial"/>
                  <a:cs typeface="Arial"/>
                  <a:sym typeface="Arial"/>
                </a:rPr>
                <a:t>Process</a:t>
              </a:r>
              <a:endParaRPr/>
            </a:p>
            <a:p>
              <a:pPr marL="0" marR="0" lvl="0" indent="0" algn="ctr" rtl="0">
                <a:lnSpc>
                  <a:spcPct val="90000"/>
                </a:lnSpc>
                <a:spcBef>
                  <a:spcPts val="84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0C5AD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3595151" y="941875"/>
              <a:ext cx="304502" cy="1336499"/>
            </a:xfrm>
            <a:prstGeom prst="leftBrace">
              <a:avLst>
                <a:gd name="adj1" fmla="val 35000"/>
                <a:gd name="adj2" fmla="val 50000"/>
              </a:avLst>
            </a:prstGeom>
            <a:noFill/>
            <a:ln w="25400" cap="flat" cmpd="sng">
              <a:solidFill>
                <a:srgbClr val="3169C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2072640" y="2364774"/>
              <a:ext cx="1522511" cy="7573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6"/>
            <p:cNvSpPr txBox="1"/>
            <p:nvPr/>
          </p:nvSpPr>
          <p:spPr>
            <a:xfrm>
              <a:off x="2072640" y="2364774"/>
              <a:ext cx="1522511" cy="7573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0675" tIns="60950" rIns="170675" bIns="60950" anchor="ctr" anchorCtr="0">
              <a:noAutofit/>
            </a:bodyPr>
            <a:lstStyle/>
            <a:p>
              <a:pPr marL="0" marR="0" lvl="0" indent="0" algn="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US" sz="2400" b="0" i="0" u="none" strike="noStrike" cap="none">
                  <a:solidFill>
                    <a:srgbClr val="0C5ADB"/>
                  </a:solidFill>
                  <a:latin typeface="Arial"/>
                  <a:ea typeface="Arial"/>
                  <a:cs typeface="Arial"/>
                  <a:sym typeface="Arial"/>
                </a:rPr>
                <a:t>Use</a:t>
              </a:r>
              <a:r>
                <a:rPr lang="en-US" sz="2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2400" b="0" i="0" u="none" strike="noStrike" cap="none">
                  <a:solidFill>
                    <a:srgbClr val="0C5ADB"/>
                  </a:solidFill>
                  <a:latin typeface="Arial"/>
                  <a:ea typeface="Arial"/>
                  <a:cs typeface="Arial"/>
                  <a:sym typeface="Arial"/>
                </a:rPr>
                <a:t>Case</a:t>
              </a:r>
              <a:endParaRPr/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3595151" y="2364774"/>
              <a:ext cx="304502" cy="757350"/>
            </a:xfrm>
            <a:prstGeom prst="leftBrace">
              <a:avLst>
                <a:gd name="adj1" fmla="val 35000"/>
                <a:gd name="adj2" fmla="val 50000"/>
              </a:avLst>
            </a:prstGeom>
            <a:noFill/>
            <a:ln w="25400" cap="flat" cmpd="sng">
              <a:solidFill>
                <a:srgbClr val="3169C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2072640" y="3208524"/>
              <a:ext cx="1524000" cy="47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6"/>
            <p:cNvSpPr txBox="1"/>
            <p:nvPr/>
          </p:nvSpPr>
          <p:spPr>
            <a:xfrm>
              <a:off x="2072640" y="3208524"/>
              <a:ext cx="1524000" cy="47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0675" tIns="60950" rIns="170675" bIns="60950" anchor="ctr" anchorCtr="0">
              <a:noAutofit/>
            </a:bodyPr>
            <a:lstStyle/>
            <a:p>
              <a:pPr marL="0" marR="0" lvl="0" indent="0" algn="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3596640" y="3208524"/>
              <a:ext cx="304800" cy="475200"/>
            </a:xfrm>
            <a:prstGeom prst="leftBrace">
              <a:avLst>
                <a:gd name="adj1" fmla="val 35000"/>
                <a:gd name="adj2" fmla="val 50000"/>
              </a:avLst>
            </a:prstGeom>
            <a:noFill/>
            <a:ln w="25400" cap="flat" cmpd="sng">
              <a:solidFill>
                <a:srgbClr val="3169C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Google Shape;123;p6"/>
          <p:cNvSpPr txBox="1"/>
          <p:nvPr/>
        </p:nvSpPr>
        <p:spPr>
          <a:xfrm>
            <a:off x="1926693" y="1155802"/>
            <a:ext cx="62757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Simulate UAV traversal across the entire hexagonal map.</a:t>
            </a:r>
            <a:endParaRPr dirty="0"/>
          </a:p>
          <a:p>
            <a:pPr marL="0" marR="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Conduct aerial scanning for mine detection and terrain preparation.</a:t>
            </a:r>
            <a:endParaRPr dirty="0"/>
          </a:p>
        </p:txBody>
      </p:sp>
      <p:sp>
        <p:nvSpPr>
          <p:cNvPr id="124" name="Google Shape;124;p6"/>
          <p:cNvSpPr txBox="1"/>
          <p:nvPr/>
        </p:nvSpPr>
        <p:spPr>
          <a:xfrm>
            <a:off x="1958316" y="1734047"/>
            <a:ext cx="6439299" cy="1600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-US" sz="1400" b="0" i="0" u="sng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Hexagon-by-Hexagon Movement: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UAV visits every hexagon on the mission map.</a:t>
            </a:r>
            <a:endParaRPr dirty="0"/>
          </a:p>
          <a:p>
            <a:pPr marL="0" marR="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-US" sz="1400" b="0" i="0" u="sng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Cost Update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Each hexagon increments the Mission cost by a fixed traversal time.</a:t>
            </a:r>
            <a:endParaRPr dirty="0"/>
          </a:p>
          <a:p>
            <a:pPr marL="0" marR="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-US" sz="1400" b="0" i="0" u="sng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Collection: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Imagery data collected to detect potential threats and inform UGV operations.</a:t>
            </a:r>
            <a:endParaRPr sz="1400" b="1" i="0" u="sng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6"/>
          <p:cNvSpPr txBox="1"/>
          <p:nvPr/>
        </p:nvSpPr>
        <p:spPr>
          <a:xfrm>
            <a:off x="1926693" y="3251773"/>
            <a:ext cx="66929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Establishes a reliable baseline for terrain analysis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Sets up essential data for mine detection and path optimization.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6"/>
          <p:cNvSpPr txBox="1"/>
          <p:nvPr/>
        </p:nvSpPr>
        <p:spPr>
          <a:xfrm>
            <a:off x="215901" y="4135400"/>
            <a:ext cx="1536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0C5ADB"/>
                </a:solidFill>
                <a:latin typeface="Arial"/>
                <a:ea typeface="Arial"/>
                <a:cs typeface="Arial"/>
                <a:sym typeface="Arial"/>
              </a:rPr>
              <a:t>Outcome</a:t>
            </a:r>
            <a:endParaRPr/>
          </a:p>
        </p:txBody>
      </p:sp>
      <p:sp>
        <p:nvSpPr>
          <p:cNvPr id="127" name="Google Shape;127;p6"/>
          <p:cNvSpPr txBox="1"/>
          <p:nvPr/>
        </p:nvSpPr>
        <p:spPr>
          <a:xfrm>
            <a:off x="1958325" y="3754326"/>
            <a:ext cx="6032400" cy="1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u="sng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- </a:t>
            </a:r>
            <a:r>
              <a:rPr lang="en-US" dirty="0"/>
              <a:t>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Ensures the terrain is thoroughly scanned and ready for UGV traversal</a:t>
            </a:r>
            <a:endParaRPr dirty="0"/>
          </a:p>
          <a:p>
            <a:pPr marL="0" marR="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-US" dirty="0"/>
              <a:t>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First critical step in the mission simulation process.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"/>
          <p:cNvSpPr txBox="1">
            <a:spLocks noGrp="1"/>
          </p:cNvSpPr>
          <p:nvPr>
            <p:ph type="title"/>
          </p:nvPr>
        </p:nvSpPr>
        <p:spPr>
          <a:xfrm>
            <a:off x="49233" y="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b="1" u="sng"/>
              <a:t>Adaptive Mine Detection</a:t>
            </a:r>
            <a:endParaRPr b="1" u="sng"/>
          </a:p>
        </p:txBody>
      </p:sp>
      <p:sp>
        <p:nvSpPr>
          <p:cNvPr id="133" name="Google Shape;133;p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0223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endParaRPr/>
          </a:p>
        </p:txBody>
      </p:sp>
      <p:sp>
        <p:nvSpPr>
          <p:cNvPr id="134" name="Google Shape;134;p7"/>
          <p:cNvSpPr txBox="1"/>
          <p:nvPr/>
        </p:nvSpPr>
        <p:spPr>
          <a:xfrm>
            <a:off x="80435" y="502223"/>
            <a:ext cx="5022300" cy="3231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Purpose: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Detect landmines by combining AI-based scanning and human estimation for optimal performance.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Leverage terrain-specific strategies to balance efficiency and accuracy.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Mechanism: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method iterates through all hexagons on the map and selects the optimal detection strategy: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General Terrain: AI scanning is applied across all hexagons to provide an initial estimation, and the mission's total cost is incremented with the AI cost for each scan.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Rocky/Wooded Terrain: These terrains present unique challenges where human estimation shows slightly better performance compared to AI. For such terrains, the confidence score of the AI is evaluated.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sng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7"/>
          <p:cNvSpPr txBox="1"/>
          <p:nvPr/>
        </p:nvSpPr>
        <p:spPr>
          <a:xfrm>
            <a:off x="526267" y="3542548"/>
            <a:ext cx="4593166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Char char="▪"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the AI's confidence score is below 70%, human estimation is employed, and the mission's total cost is incremented with the corresponding human estimation cost.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Char char="▪"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the AI's confidence score is 70% or higher, AI estimation is retained for efficiency.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7"/>
          <p:cNvPicPr preferRelativeResize="0"/>
          <p:nvPr/>
        </p:nvPicPr>
        <p:blipFill rotWithShape="1">
          <a:blip r:embed="rId3">
            <a:alphaModFix/>
          </a:blip>
          <a:srcRect l="29306" r="29676" b="23897"/>
          <a:stretch/>
        </p:blipFill>
        <p:spPr>
          <a:xfrm>
            <a:off x="5439833" y="624249"/>
            <a:ext cx="3427901" cy="33424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"/>
          <p:cNvSpPr txBox="1">
            <a:spLocks noGrp="1"/>
          </p:cNvSpPr>
          <p:nvPr>
            <p:ph type="title"/>
          </p:nvPr>
        </p:nvSpPr>
        <p:spPr>
          <a:xfrm>
            <a:off x="218567" y="64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b="1" u="sng"/>
              <a:t>Adaptive Mine Detection (cont.)</a:t>
            </a:r>
            <a:endParaRPr b="1" u="sng"/>
          </a:p>
        </p:txBody>
      </p:sp>
      <p:sp>
        <p:nvSpPr>
          <p:cNvPr id="142" name="Google Shape;142;p8"/>
          <p:cNvSpPr txBox="1">
            <a:spLocks noGrp="1"/>
          </p:cNvSpPr>
          <p:nvPr>
            <p:ph type="body" idx="1"/>
          </p:nvPr>
        </p:nvSpPr>
        <p:spPr>
          <a:xfrm>
            <a:off x="273600" y="636725"/>
            <a:ext cx="8520600" cy="440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lang="en-US" b="1" u="sng"/>
              <a:t>Performance Context:</a:t>
            </a:r>
            <a:endParaRPr/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Font typeface="Arial"/>
              <a:buChar char="•"/>
            </a:pPr>
            <a:r>
              <a:rPr lang="en-US"/>
              <a:t>In the domain of object detection, achieving a confidence threshold of 70% is deemed competitive for practical applications. </a:t>
            </a:r>
            <a:endParaRPr/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Font typeface="Arial"/>
              <a:buChar char="•"/>
            </a:pPr>
            <a:r>
              <a:rPr lang="en-US"/>
              <a:t>For example, models like YOLOv3 have reported mean Average Precision (mAP) scores in the range of 55–70% on the MS COCO dataset, emphasizing their utility in real-time and resource-constrained tasks (Redmon &amp; Farhadi, 2018).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endParaRPr b="1" u="sng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lang="en-US" b="1" u="sng"/>
              <a:t>Visualization:</a:t>
            </a:r>
            <a:endParaRPr/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Font typeface="Arial"/>
              <a:buChar char="•"/>
            </a:pPr>
            <a:r>
              <a:rPr lang="en-US"/>
              <a:t>Hexagons identified to contain landmines are marked in red on the map, ensuring clarity in visualization and aiding subsequent decision-making processes.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lang="en-US" b="1" u="sng"/>
              <a:t>Use Case:</a:t>
            </a:r>
            <a:endParaRPr/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Font typeface="Arial"/>
              <a:buChar char="•"/>
            </a:pPr>
            <a:r>
              <a:rPr lang="en-US"/>
              <a:t>Balances: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lang="en-US"/>
              <a:t>	- AI efficiency for general terrains.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lang="en-US"/>
              <a:t>	- Human estimation accuracy for challenging terrains (e.g., rocky, wooded).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endParaRPr/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Font typeface="Arial"/>
              <a:buChar char="•"/>
            </a:pPr>
            <a:r>
              <a:rPr lang="en-US"/>
              <a:t>Supports pathfinding by: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lang="en-US"/>
              <a:t>	- Marking mine locations.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lang="en-US"/>
              <a:t>	- Updating mission costs.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lang="en-US"/>
              <a:t>	- Integrating terrain-specific confidence scores.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"/>
          <p:cNvSpPr txBox="1">
            <a:spLocks noGrp="1"/>
          </p:cNvSpPr>
          <p:nvPr>
            <p:ph type="title"/>
          </p:nvPr>
        </p:nvSpPr>
        <p:spPr>
          <a:xfrm>
            <a:off x="283163" y="908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/>
              <a:t>Human-AI Teaming </a:t>
            </a:r>
            <a:endParaRPr/>
          </a:p>
        </p:txBody>
      </p:sp>
      <p:pic>
        <p:nvPicPr>
          <p:cNvPr id="148" name="Google Shape;148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4061" y="663575"/>
            <a:ext cx="7095877" cy="429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1047</Words>
  <Application>Microsoft Office PowerPoint</Application>
  <PresentationFormat>On-screen Show (16:9)</PresentationFormat>
  <Paragraphs>123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Courier New</vt:lpstr>
      <vt:lpstr>Noto Sans Symbols</vt:lpstr>
      <vt:lpstr>Simple Light</vt:lpstr>
      <vt:lpstr>Trusted AI Challenge - Stage 2</vt:lpstr>
      <vt:lpstr>Overview of Stage-2 </vt:lpstr>
      <vt:lpstr>Why Trust Matters in AI-Enabled Systems</vt:lpstr>
      <vt:lpstr>Simulation Environment Overview</vt:lpstr>
      <vt:lpstr>We Introduce the “Decision Class Framework”</vt:lpstr>
      <vt:lpstr>UAV Operations - Scanning the Terrain:</vt:lpstr>
      <vt:lpstr>Adaptive Mine Detection</vt:lpstr>
      <vt:lpstr>Adaptive Mine Detection (cont.)</vt:lpstr>
      <vt:lpstr>Human-AI Teaming </vt:lpstr>
      <vt:lpstr>Optimized Path Finding</vt:lpstr>
      <vt:lpstr>UGV Execution:</vt:lpstr>
      <vt:lpstr>Simulation Infrastructure </vt:lpstr>
      <vt:lpstr>Managing Risks in the System</vt:lpstr>
      <vt:lpstr>Scenario Testing and Validation:</vt:lpstr>
      <vt:lpstr>Preparing for the Next Stage:</vt:lpstr>
      <vt:lpstr>Final Thoughts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nishat ara nipa</dc:creator>
  <cp:lastModifiedBy>Nishat Ara Nipa</cp:lastModifiedBy>
  <cp:revision>2</cp:revision>
  <dcterms:modified xsi:type="dcterms:W3CDTF">2024-12-11T07:01:09Z</dcterms:modified>
</cp:coreProperties>
</file>